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Lora" panose="020B0604020202020204" charset="0"/>
      <p:regular r:id="rId17"/>
      <p:bold r:id="rId18"/>
      <p:italic r:id="rId19"/>
      <p:boldItalic r:id="rId20"/>
    </p:embeddedFont>
    <p:embeddedFont>
      <p:font typeface="Lora Regular" panose="020B0604020202020204" charset="0"/>
      <p:regular r:id="rId21"/>
      <p:bold r:id="rId22"/>
      <p:italic r:id="rId23"/>
      <p:boldItalic r:id="rId24"/>
    </p:embeddedFont>
    <p:embeddedFont>
      <p:font typeface="Nunito" panose="020B0604020202020204"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font" Target="fonts/font7.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5801329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a0cc6611d4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a0cc6611d4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a0cc6611d4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a0cc6611d4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a0cc6611d4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a0cc6611d4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a0cc6611d4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a0cc6611d4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a1b85fc913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a1b85fc9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a0cc6611d4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a0cc6611d4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0cc6611d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0cc6611d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a0cc6611d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a0cc6611d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a0cc6611d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a0cc6611d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SzPts val="1300"/>
              <a:buChar char="●"/>
              <a:defRPr/>
            </a:lvl1pPr>
            <a:lvl2pPr marL="914400" lvl="1" indent="-298450" algn="ctr">
              <a:spcBef>
                <a:spcPts val="1600"/>
              </a:spcBef>
              <a:spcAft>
                <a:spcPts val="0"/>
              </a:spcAft>
              <a:buSzPts val="1100"/>
              <a:buChar char="○"/>
              <a:defRPr/>
            </a:lvl2pPr>
            <a:lvl3pPr marL="1371600" lvl="2" indent="-298450" algn="ctr">
              <a:spcBef>
                <a:spcPts val="1600"/>
              </a:spcBef>
              <a:spcAft>
                <a:spcPts val="0"/>
              </a:spcAft>
              <a:buSzPts val="1100"/>
              <a:buChar char="■"/>
              <a:defRPr/>
            </a:lvl3pPr>
            <a:lvl4pPr marL="1828800" lvl="3" indent="-298450" algn="ctr">
              <a:spcBef>
                <a:spcPts val="1600"/>
              </a:spcBef>
              <a:spcAft>
                <a:spcPts val="0"/>
              </a:spcAft>
              <a:buSzPts val="1100"/>
              <a:buChar char="●"/>
              <a:defRPr/>
            </a:lvl4pPr>
            <a:lvl5pPr marL="2286000" lvl="4" indent="-298450" algn="ctr">
              <a:spcBef>
                <a:spcPts val="1600"/>
              </a:spcBef>
              <a:spcAft>
                <a:spcPts val="0"/>
              </a:spcAft>
              <a:buSzPts val="1100"/>
              <a:buChar char="○"/>
              <a:defRPr/>
            </a:lvl5pPr>
            <a:lvl6pPr marL="2743200" lvl="5" indent="-298450" algn="ctr">
              <a:spcBef>
                <a:spcPts val="1600"/>
              </a:spcBef>
              <a:spcAft>
                <a:spcPts val="0"/>
              </a:spcAft>
              <a:buSzPts val="1100"/>
              <a:buChar char="■"/>
              <a:defRPr/>
            </a:lvl6pPr>
            <a:lvl7pPr marL="3200400" lvl="6" indent="-298450" algn="ctr">
              <a:spcBef>
                <a:spcPts val="1600"/>
              </a:spcBef>
              <a:spcAft>
                <a:spcPts val="0"/>
              </a:spcAft>
              <a:buSzPts val="1100"/>
              <a:buChar char="●"/>
              <a:defRPr/>
            </a:lvl7pPr>
            <a:lvl8pPr marL="3657600" lvl="7" indent="-298450" algn="ctr">
              <a:spcBef>
                <a:spcPts val="1600"/>
              </a:spcBef>
              <a:spcAft>
                <a:spcPts val="0"/>
              </a:spcAft>
              <a:buSzPts val="1100"/>
              <a:buChar char="○"/>
              <a:defRPr/>
            </a:lvl8pPr>
            <a:lvl9pPr marL="4114800" lvl="8" indent="-298450" algn="ctr">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712526" y="2041451"/>
            <a:ext cx="7718948" cy="157332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sz="2800" dirty="0">
                <a:solidFill>
                  <a:schemeClr val="bg2"/>
                </a:solidFill>
              </a:rPr>
              <a:t>Progetto e implementazione di un sistema embedded per il controllo di presenza da remoto</a:t>
            </a:r>
            <a:endParaRPr sz="2800" dirty="0">
              <a:solidFill>
                <a:schemeClr val="bg2"/>
              </a:solidFill>
            </a:endParaRPr>
          </a:p>
        </p:txBody>
      </p:sp>
      <p:pic>
        <p:nvPicPr>
          <p:cNvPr id="3" name="Picture 2" descr="Logo&#10;&#10;Description automatically generated">
            <a:extLst>
              <a:ext uri="{FF2B5EF4-FFF2-40B4-BE49-F238E27FC236}">
                <a16:creationId xmlns:a16="http://schemas.microsoft.com/office/drawing/2014/main" id="{8626EA8D-C549-4A22-9542-65C7B2848E2B}"/>
              </a:ext>
            </a:extLst>
          </p:cNvPr>
          <p:cNvPicPr>
            <a:picLocks noChangeAspect="1"/>
          </p:cNvPicPr>
          <p:nvPr/>
        </p:nvPicPr>
        <p:blipFill>
          <a:blip r:embed="rId3"/>
          <a:stretch>
            <a:fillRect/>
          </a:stretch>
        </p:blipFill>
        <p:spPr>
          <a:xfrm>
            <a:off x="3261753" y="616679"/>
            <a:ext cx="2416034" cy="1339712"/>
          </a:xfrm>
          <a:prstGeom prst="rect">
            <a:avLst/>
          </a:prstGeom>
        </p:spPr>
      </p:pic>
      <p:sp>
        <p:nvSpPr>
          <p:cNvPr id="4" name="TextBox 3">
            <a:extLst>
              <a:ext uri="{FF2B5EF4-FFF2-40B4-BE49-F238E27FC236}">
                <a16:creationId xmlns:a16="http://schemas.microsoft.com/office/drawing/2014/main" id="{F8BFF5D3-DFF5-44CE-AE20-C50E7EC3A2AF}"/>
              </a:ext>
            </a:extLst>
          </p:cNvPr>
          <p:cNvSpPr txBox="1"/>
          <p:nvPr/>
        </p:nvSpPr>
        <p:spPr>
          <a:xfrm>
            <a:off x="5890436" y="3699837"/>
            <a:ext cx="2541037" cy="523220"/>
          </a:xfrm>
          <a:prstGeom prst="rect">
            <a:avLst/>
          </a:prstGeom>
          <a:noFill/>
        </p:spPr>
        <p:txBody>
          <a:bodyPr wrap="square" rtlCol="0">
            <a:spAutoFit/>
          </a:bodyPr>
          <a:lstStyle/>
          <a:p>
            <a:r>
              <a:rPr lang="it-IT" dirty="0">
                <a:effectLst>
                  <a:outerShdw blurRad="38100" dist="38100" dir="2700000" algn="tl">
                    <a:srgbClr val="000000">
                      <a:alpha val="43137"/>
                    </a:srgbClr>
                  </a:outerShdw>
                </a:effectLst>
                <a:latin typeface="Nunito" panose="020B0604020202020204" charset="0"/>
              </a:rPr>
              <a:t>Relatore: Prof. Riccardo Berta</a:t>
            </a:r>
          </a:p>
          <a:p>
            <a:r>
              <a:rPr lang="it-IT" dirty="0">
                <a:effectLst>
                  <a:outerShdw blurRad="38100" dist="38100" dir="2700000" algn="tl">
                    <a:srgbClr val="000000">
                      <a:alpha val="43137"/>
                    </a:srgbClr>
                  </a:outerShdw>
                </a:effectLst>
                <a:latin typeface="Nunito" panose="020B0604020202020204" charset="0"/>
              </a:rPr>
              <a:t>Candidato: Laura Triglia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2"/>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a:t>Grazie per la vostra attenzione.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14"/>
          <p:cNvSpPr txBox="1">
            <a:spLocks noGrp="1"/>
          </p:cNvSpPr>
          <p:nvPr>
            <p:ph type="body" idx="1"/>
          </p:nvPr>
        </p:nvSpPr>
        <p:spPr>
          <a:xfrm>
            <a:off x="6397975" y="1738963"/>
            <a:ext cx="1186800" cy="340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it" b="1">
                <a:latin typeface="Lora"/>
                <a:ea typeface="Lora"/>
                <a:cs typeface="Lora"/>
                <a:sym typeface="Lora"/>
              </a:rPr>
              <a:t>MEASURIFY</a:t>
            </a:r>
            <a:endParaRPr b="1">
              <a:latin typeface="Lora"/>
              <a:ea typeface="Lora"/>
              <a:cs typeface="Lora"/>
              <a:sym typeface="Lora"/>
            </a:endParaRPr>
          </a:p>
        </p:txBody>
      </p:sp>
      <p:sp>
        <p:nvSpPr>
          <p:cNvPr id="134" name="Google Shape;134;p14"/>
          <p:cNvSpPr txBox="1">
            <a:spLocks noGrp="1"/>
          </p:cNvSpPr>
          <p:nvPr>
            <p:ph type="title"/>
          </p:nvPr>
        </p:nvSpPr>
        <p:spPr>
          <a:xfrm>
            <a:off x="2637000" y="675350"/>
            <a:ext cx="3870000" cy="58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Scopo del progetto </a:t>
            </a:r>
            <a:endParaRPr/>
          </a:p>
        </p:txBody>
      </p:sp>
      <p:pic>
        <p:nvPicPr>
          <p:cNvPr id="135" name="Google Shape;135;p14"/>
          <p:cNvPicPr preferRelativeResize="0"/>
          <p:nvPr/>
        </p:nvPicPr>
        <p:blipFill>
          <a:blip r:embed="rId3">
            <a:alphaModFix/>
          </a:blip>
          <a:stretch>
            <a:fillRect/>
          </a:stretch>
        </p:blipFill>
        <p:spPr>
          <a:xfrm>
            <a:off x="4904163" y="2223263"/>
            <a:ext cx="1429275" cy="1429275"/>
          </a:xfrm>
          <a:prstGeom prst="rect">
            <a:avLst/>
          </a:prstGeom>
          <a:noFill/>
          <a:ln>
            <a:noFill/>
          </a:ln>
        </p:spPr>
      </p:pic>
      <p:pic>
        <p:nvPicPr>
          <p:cNvPr id="136" name="Google Shape;136;p14"/>
          <p:cNvPicPr preferRelativeResize="0"/>
          <p:nvPr/>
        </p:nvPicPr>
        <p:blipFill>
          <a:blip r:embed="rId4">
            <a:alphaModFix/>
          </a:blip>
          <a:stretch>
            <a:fillRect/>
          </a:stretch>
        </p:blipFill>
        <p:spPr>
          <a:xfrm>
            <a:off x="6397972" y="1208694"/>
            <a:ext cx="1186850" cy="1186868"/>
          </a:xfrm>
          <a:prstGeom prst="rect">
            <a:avLst/>
          </a:prstGeom>
          <a:noFill/>
          <a:ln>
            <a:noFill/>
          </a:ln>
        </p:spPr>
      </p:pic>
      <p:pic>
        <p:nvPicPr>
          <p:cNvPr id="137" name="Google Shape;137;p14"/>
          <p:cNvPicPr preferRelativeResize="0"/>
          <p:nvPr/>
        </p:nvPicPr>
        <p:blipFill>
          <a:blip r:embed="rId5">
            <a:alphaModFix/>
          </a:blip>
          <a:stretch>
            <a:fillRect/>
          </a:stretch>
        </p:blipFill>
        <p:spPr>
          <a:xfrm>
            <a:off x="7500700" y="2330425"/>
            <a:ext cx="1368000" cy="1368000"/>
          </a:xfrm>
          <a:prstGeom prst="rect">
            <a:avLst/>
          </a:prstGeom>
          <a:noFill/>
          <a:ln>
            <a:noFill/>
          </a:ln>
        </p:spPr>
      </p:pic>
      <p:sp>
        <p:nvSpPr>
          <p:cNvPr id="138" name="Google Shape;138;p14"/>
          <p:cNvSpPr txBox="1"/>
          <p:nvPr/>
        </p:nvSpPr>
        <p:spPr>
          <a:xfrm>
            <a:off x="708825" y="1416025"/>
            <a:ext cx="3951300" cy="1368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dirty="0">
                <a:latin typeface="Lora"/>
                <a:ea typeface="Lora"/>
                <a:cs typeface="Lora"/>
                <a:sym typeface="Lora"/>
              </a:rPr>
              <a:t>Lo scopo di questo progetto è di creare un sistema in grado di collezionare, inviare e notificare in tempo reale una presenza nuova all’interno di una stanza. Per fare ciò sono stati tre gli strumenti principali attorno ai quali si è sviluppato il progetto</a:t>
            </a:r>
            <a:endParaRPr dirty="0">
              <a:latin typeface="Lora"/>
              <a:ea typeface="Lora"/>
              <a:cs typeface="Lora"/>
              <a:sym typeface="Lora"/>
            </a:endParaRPr>
          </a:p>
        </p:txBody>
      </p:sp>
      <p:cxnSp>
        <p:nvCxnSpPr>
          <p:cNvPr id="139" name="Google Shape;139;p14"/>
          <p:cNvCxnSpPr>
            <a:stCxn id="135" idx="0"/>
          </p:cNvCxnSpPr>
          <p:nvPr/>
        </p:nvCxnSpPr>
        <p:spPr>
          <a:xfrm rot="10800000" flipH="1">
            <a:off x="5618800" y="1817363"/>
            <a:ext cx="779100" cy="405900"/>
          </a:xfrm>
          <a:prstGeom prst="straightConnector1">
            <a:avLst/>
          </a:prstGeom>
          <a:noFill/>
          <a:ln w="9525" cap="flat" cmpd="sng">
            <a:solidFill>
              <a:srgbClr val="999999"/>
            </a:solidFill>
            <a:prstDash val="solid"/>
            <a:round/>
            <a:headEnd type="none" w="med" len="med"/>
            <a:tailEnd type="triangle" w="med" len="med"/>
          </a:ln>
        </p:spPr>
      </p:cxnSp>
      <p:cxnSp>
        <p:nvCxnSpPr>
          <p:cNvPr id="140" name="Google Shape;140;p14"/>
          <p:cNvCxnSpPr>
            <a:stCxn id="136" idx="3"/>
            <a:endCxn id="137" idx="0"/>
          </p:cNvCxnSpPr>
          <p:nvPr/>
        </p:nvCxnSpPr>
        <p:spPr>
          <a:xfrm>
            <a:off x="7584822" y="1802129"/>
            <a:ext cx="600000" cy="528300"/>
          </a:xfrm>
          <a:prstGeom prst="straightConnector1">
            <a:avLst/>
          </a:prstGeom>
          <a:noFill/>
          <a:ln w="9525" cap="flat" cmpd="sng">
            <a:solidFill>
              <a:srgbClr val="999999"/>
            </a:solidFill>
            <a:prstDash val="solid"/>
            <a:round/>
            <a:headEnd type="none" w="med" len="med"/>
            <a:tailEnd type="triangle" w="med" len="med"/>
          </a:ln>
        </p:spPr>
      </p:cxnSp>
      <p:sp>
        <p:nvSpPr>
          <p:cNvPr id="141" name="Google Shape;141;p14"/>
          <p:cNvSpPr txBox="1"/>
          <p:nvPr/>
        </p:nvSpPr>
        <p:spPr>
          <a:xfrm>
            <a:off x="452051" y="3652375"/>
            <a:ext cx="1429200" cy="58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a:latin typeface="Lora"/>
                <a:ea typeface="Lora"/>
                <a:cs typeface="Lora"/>
                <a:sym typeface="Lora"/>
              </a:rPr>
              <a:t>SISTEMA HARDWARE</a:t>
            </a:r>
            <a:endParaRPr b="1">
              <a:latin typeface="Lora"/>
              <a:ea typeface="Lora"/>
              <a:cs typeface="Lora"/>
              <a:sym typeface="Lora"/>
            </a:endParaRPr>
          </a:p>
        </p:txBody>
      </p:sp>
      <p:sp>
        <p:nvSpPr>
          <p:cNvPr id="142" name="Google Shape;142;p14"/>
          <p:cNvSpPr txBox="1"/>
          <p:nvPr/>
        </p:nvSpPr>
        <p:spPr>
          <a:xfrm>
            <a:off x="1969875" y="3698425"/>
            <a:ext cx="1429200" cy="488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dirty="0">
                <a:latin typeface="Lora"/>
                <a:ea typeface="Lora"/>
                <a:cs typeface="Lora"/>
                <a:sym typeface="Lora"/>
              </a:rPr>
              <a:t>API  MEASURIFY</a:t>
            </a:r>
            <a:endParaRPr b="1" dirty="0">
              <a:latin typeface="Lora"/>
              <a:ea typeface="Lora"/>
              <a:cs typeface="Lora"/>
              <a:sym typeface="Lora"/>
            </a:endParaRPr>
          </a:p>
        </p:txBody>
      </p:sp>
      <p:sp>
        <p:nvSpPr>
          <p:cNvPr id="143" name="Google Shape;143;p14"/>
          <p:cNvSpPr txBox="1"/>
          <p:nvPr/>
        </p:nvSpPr>
        <p:spPr>
          <a:xfrm>
            <a:off x="3399075" y="3652525"/>
            <a:ext cx="1721400" cy="73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a:latin typeface="Lora"/>
                <a:ea typeface="Lora"/>
                <a:cs typeface="Lora"/>
                <a:sym typeface="Lora"/>
              </a:rPr>
              <a:t>APPLICAZIONE CON NOTIFICHE PUSH</a:t>
            </a:r>
            <a:endParaRPr b="1">
              <a:latin typeface="Lora"/>
              <a:ea typeface="Lora"/>
              <a:cs typeface="Lora"/>
              <a:sym typeface="Lora"/>
            </a:endParaRPr>
          </a:p>
        </p:txBody>
      </p:sp>
      <p:cxnSp>
        <p:nvCxnSpPr>
          <p:cNvPr id="144" name="Google Shape;144;p14"/>
          <p:cNvCxnSpPr>
            <a:stCxn id="138" idx="2"/>
            <a:endCxn id="141" idx="0"/>
          </p:cNvCxnSpPr>
          <p:nvPr/>
        </p:nvCxnSpPr>
        <p:spPr>
          <a:xfrm flipH="1">
            <a:off x="1166775" y="2784025"/>
            <a:ext cx="1517700" cy="868500"/>
          </a:xfrm>
          <a:prstGeom prst="straightConnector1">
            <a:avLst/>
          </a:prstGeom>
          <a:noFill/>
          <a:ln w="19050" cap="flat" cmpd="sng">
            <a:solidFill>
              <a:srgbClr val="000000"/>
            </a:solidFill>
            <a:prstDash val="solid"/>
            <a:round/>
            <a:headEnd type="none" w="med" len="med"/>
            <a:tailEnd type="triangle" w="med" len="med"/>
          </a:ln>
        </p:spPr>
      </p:cxnSp>
      <p:cxnSp>
        <p:nvCxnSpPr>
          <p:cNvPr id="145" name="Google Shape;145;p14"/>
          <p:cNvCxnSpPr>
            <a:stCxn id="138" idx="2"/>
            <a:endCxn id="142" idx="0"/>
          </p:cNvCxnSpPr>
          <p:nvPr/>
        </p:nvCxnSpPr>
        <p:spPr>
          <a:xfrm>
            <a:off x="2684475" y="2784025"/>
            <a:ext cx="0" cy="914400"/>
          </a:xfrm>
          <a:prstGeom prst="straightConnector1">
            <a:avLst/>
          </a:prstGeom>
          <a:noFill/>
          <a:ln w="19050" cap="flat" cmpd="sng">
            <a:solidFill>
              <a:srgbClr val="000000"/>
            </a:solidFill>
            <a:prstDash val="solid"/>
            <a:round/>
            <a:headEnd type="none" w="med" len="med"/>
            <a:tailEnd type="triangle" w="med" len="med"/>
          </a:ln>
        </p:spPr>
      </p:cxnSp>
      <p:cxnSp>
        <p:nvCxnSpPr>
          <p:cNvPr id="146" name="Google Shape;146;p14"/>
          <p:cNvCxnSpPr>
            <a:stCxn id="138" idx="2"/>
            <a:endCxn id="143" idx="0"/>
          </p:cNvCxnSpPr>
          <p:nvPr/>
        </p:nvCxnSpPr>
        <p:spPr>
          <a:xfrm>
            <a:off x="2684475" y="2784025"/>
            <a:ext cx="1575300" cy="8685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5"/>
          <p:cNvSpPr txBox="1">
            <a:spLocks noGrp="1"/>
          </p:cNvSpPr>
          <p:nvPr>
            <p:ph type="title"/>
          </p:nvPr>
        </p:nvSpPr>
        <p:spPr>
          <a:xfrm>
            <a:off x="819150" y="650000"/>
            <a:ext cx="7505700" cy="546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Schema Hardware</a:t>
            </a:r>
            <a:endParaRPr/>
          </a:p>
        </p:txBody>
      </p:sp>
      <p:sp>
        <p:nvSpPr>
          <p:cNvPr id="153" name="Google Shape;153;p15"/>
          <p:cNvSpPr txBox="1"/>
          <p:nvPr/>
        </p:nvSpPr>
        <p:spPr>
          <a:xfrm>
            <a:off x="4395550" y="1668525"/>
            <a:ext cx="4297500" cy="30606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it">
                <a:latin typeface="Lora"/>
                <a:ea typeface="Lora"/>
                <a:cs typeface="Lora"/>
                <a:sym typeface="Lora"/>
              </a:rPr>
              <a:t>Per soddisfare le caratteristiche di base era necessario avere un sensore che catturasse la presenza e una connessione Wi-FI che permettesse il collegamento tra sensore e Measurify. Sono stati quindi scelti:</a:t>
            </a:r>
            <a:endParaRPr>
              <a:latin typeface="Lora"/>
              <a:ea typeface="Lora"/>
              <a:cs typeface="Lora"/>
              <a:sym typeface="Lora"/>
            </a:endParaRPr>
          </a:p>
          <a:p>
            <a:pPr marL="457200" lvl="0" indent="-317500" algn="just" rtl="0">
              <a:lnSpc>
                <a:spcPct val="115000"/>
              </a:lnSpc>
              <a:spcBef>
                <a:spcPts val="0"/>
              </a:spcBef>
              <a:spcAft>
                <a:spcPts val="0"/>
              </a:spcAft>
              <a:buSzPts val="1400"/>
              <a:buFont typeface="Lora"/>
              <a:buChar char="●"/>
            </a:pPr>
            <a:r>
              <a:rPr lang="it" b="1">
                <a:latin typeface="Lora"/>
                <a:ea typeface="Lora"/>
                <a:cs typeface="Lora"/>
                <a:sym typeface="Lora"/>
              </a:rPr>
              <a:t>SENSORE PIR</a:t>
            </a:r>
            <a:endParaRPr b="1">
              <a:latin typeface="Lora"/>
              <a:ea typeface="Lora"/>
              <a:cs typeface="Lora"/>
              <a:sym typeface="Lora"/>
            </a:endParaRPr>
          </a:p>
          <a:p>
            <a:pPr marL="457200" lvl="0" indent="-317500" algn="just" rtl="0">
              <a:lnSpc>
                <a:spcPct val="115000"/>
              </a:lnSpc>
              <a:spcBef>
                <a:spcPts val="0"/>
              </a:spcBef>
              <a:spcAft>
                <a:spcPts val="0"/>
              </a:spcAft>
              <a:buSzPts val="1400"/>
              <a:buFont typeface="Lora"/>
              <a:buChar char="●"/>
            </a:pPr>
            <a:r>
              <a:rPr lang="it" b="1">
                <a:latin typeface="Lora"/>
                <a:ea typeface="Lora"/>
                <a:cs typeface="Lora"/>
                <a:sym typeface="Lora"/>
              </a:rPr>
              <a:t>SCHEDA WI-FI ESP32</a:t>
            </a:r>
            <a:endParaRPr b="1">
              <a:latin typeface="Lora"/>
              <a:ea typeface="Lora"/>
              <a:cs typeface="Lora"/>
              <a:sym typeface="Lora"/>
            </a:endParaRPr>
          </a:p>
          <a:p>
            <a:pPr marL="0" lvl="0" indent="0" algn="just" rtl="0">
              <a:lnSpc>
                <a:spcPct val="115000"/>
              </a:lnSpc>
              <a:spcBef>
                <a:spcPts val="0"/>
              </a:spcBef>
              <a:spcAft>
                <a:spcPts val="0"/>
              </a:spcAft>
              <a:buNone/>
            </a:pPr>
            <a:r>
              <a:rPr lang="it">
                <a:latin typeface="Lora"/>
                <a:ea typeface="Lora"/>
                <a:cs typeface="Lora"/>
                <a:sym typeface="Lora"/>
              </a:rPr>
              <a:t>oltre ovviamente dei componenti elettronici di base, quali una </a:t>
            </a:r>
            <a:r>
              <a:rPr lang="it" u="sng">
                <a:latin typeface="Lora"/>
                <a:ea typeface="Lora"/>
                <a:cs typeface="Lora"/>
                <a:sym typeface="Lora"/>
              </a:rPr>
              <a:t>breadboard</a:t>
            </a:r>
            <a:r>
              <a:rPr lang="it">
                <a:latin typeface="Lora"/>
                <a:ea typeface="Lora"/>
                <a:cs typeface="Lora"/>
                <a:sym typeface="Lora"/>
              </a:rPr>
              <a:t>, un </a:t>
            </a:r>
            <a:r>
              <a:rPr lang="it" u="sng">
                <a:latin typeface="Lora"/>
                <a:ea typeface="Lora"/>
                <a:cs typeface="Lora"/>
                <a:sym typeface="Lora"/>
              </a:rPr>
              <a:t>alimentatore</a:t>
            </a:r>
            <a:r>
              <a:rPr lang="it">
                <a:latin typeface="Lora"/>
                <a:ea typeface="Lora"/>
                <a:cs typeface="Lora"/>
                <a:sym typeface="Lora"/>
              </a:rPr>
              <a:t> e dei j</a:t>
            </a:r>
            <a:r>
              <a:rPr lang="it" u="sng">
                <a:latin typeface="Lora"/>
                <a:ea typeface="Lora"/>
                <a:cs typeface="Lora"/>
                <a:sym typeface="Lora"/>
              </a:rPr>
              <a:t>umper M-F</a:t>
            </a:r>
            <a:r>
              <a:rPr lang="it">
                <a:latin typeface="Lora"/>
                <a:ea typeface="Lora"/>
                <a:cs typeface="Lora"/>
                <a:sym typeface="Lora"/>
              </a:rPr>
              <a:t>. Tutto il sistema hardware è stato programmato in un ambiente Arduino</a:t>
            </a:r>
            <a:endParaRPr>
              <a:latin typeface="Lora"/>
              <a:ea typeface="Lora"/>
              <a:cs typeface="Lora"/>
              <a:sym typeface="Lora"/>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78" y="1668525"/>
            <a:ext cx="3997427" cy="28440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6"/>
          <p:cNvSpPr txBox="1">
            <a:spLocks noGrp="1"/>
          </p:cNvSpPr>
          <p:nvPr>
            <p:ph type="title"/>
          </p:nvPr>
        </p:nvSpPr>
        <p:spPr>
          <a:xfrm>
            <a:off x="819150" y="603004"/>
            <a:ext cx="7505700" cy="65701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dirty="0"/>
              <a:t>Measurify</a:t>
            </a:r>
            <a:endParaRPr dirty="0"/>
          </a:p>
        </p:txBody>
      </p:sp>
      <p:pic>
        <p:nvPicPr>
          <p:cNvPr id="159" name="Google Shape;159;p16"/>
          <p:cNvPicPr preferRelativeResize="0"/>
          <p:nvPr/>
        </p:nvPicPr>
        <p:blipFill>
          <a:blip r:embed="rId3">
            <a:alphaModFix/>
          </a:blip>
          <a:stretch>
            <a:fillRect/>
          </a:stretch>
        </p:blipFill>
        <p:spPr>
          <a:xfrm>
            <a:off x="819150" y="1800200"/>
            <a:ext cx="2677600" cy="2301400"/>
          </a:xfrm>
          <a:prstGeom prst="rect">
            <a:avLst/>
          </a:prstGeom>
          <a:noFill/>
          <a:ln>
            <a:noFill/>
          </a:ln>
        </p:spPr>
      </p:pic>
      <p:sp>
        <p:nvSpPr>
          <p:cNvPr id="160" name="Google Shape;160;p16"/>
          <p:cNvSpPr txBox="1"/>
          <p:nvPr/>
        </p:nvSpPr>
        <p:spPr>
          <a:xfrm>
            <a:off x="3982948" y="1248675"/>
            <a:ext cx="4497355" cy="1103049"/>
          </a:xfrm>
          <a:prstGeom prst="rect">
            <a:avLst/>
          </a:prstGeom>
          <a:noFill/>
          <a:ln>
            <a:noFill/>
          </a:ln>
        </p:spPr>
        <p:txBody>
          <a:bodyPr spcFirstLastPara="1" wrap="square" lIns="91425" tIns="91425" rIns="91425" bIns="91425" anchor="t" anchorCtr="0">
            <a:noAutofit/>
          </a:bodyPr>
          <a:lstStyle/>
          <a:p>
            <a:pPr lvl="0"/>
            <a:r>
              <a:rPr lang="it-IT" dirty="0">
                <a:latin typeface="Lora Regular"/>
                <a:ea typeface="Lora Regular"/>
                <a:cs typeface="Lora Regular"/>
                <a:sym typeface="Lora Regular"/>
              </a:rPr>
              <a:t>L’ API Measurify è un’ API di tipo REST, ovvero è un’API che segue i criteri REST. È un insieme di funzionalità che un server mette a disposizione perchè siano usate da altri server o da altri software</a:t>
            </a:r>
            <a:endParaRPr dirty="0">
              <a:latin typeface="Lora Regular"/>
              <a:ea typeface="Lora Regular"/>
              <a:cs typeface="Lora Regular"/>
              <a:sym typeface="Lora Regular"/>
            </a:endParaRPr>
          </a:p>
        </p:txBody>
      </p:sp>
      <p:sp>
        <p:nvSpPr>
          <p:cNvPr id="2" name="CasellaDiTesto 1"/>
          <p:cNvSpPr txBox="1"/>
          <p:nvPr/>
        </p:nvSpPr>
        <p:spPr>
          <a:xfrm>
            <a:off x="3982950" y="2617426"/>
            <a:ext cx="4497355" cy="2246769"/>
          </a:xfrm>
          <a:prstGeom prst="rect">
            <a:avLst/>
          </a:prstGeom>
          <a:noFill/>
        </p:spPr>
        <p:txBody>
          <a:bodyPr wrap="square" rtlCol="0">
            <a:spAutoFit/>
          </a:bodyPr>
          <a:lstStyle/>
          <a:p>
            <a:pPr algn="just"/>
            <a:r>
              <a:rPr lang="it-IT" dirty="0">
                <a:latin typeface="Lora Regular" charset="0"/>
              </a:rPr>
              <a:t>L’ API Measurify si basa su alcuni concetti:</a:t>
            </a:r>
          </a:p>
          <a:p>
            <a:pPr marL="285750" indent="-285750" algn="just">
              <a:buFont typeface="Arial" pitchFamily="34" charset="0"/>
              <a:buChar char="•"/>
            </a:pPr>
            <a:r>
              <a:rPr lang="it-IT" dirty="0">
                <a:latin typeface="Lora Regular" charset="0"/>
              </a:rPr>
              <a:t>THING: è una «cosa» su cui si sta facendo una misurazione</a:t>
            </a:r>
          </a:p>
          <a:p>
            <a:pPr marL="285750" indent="-285750" algn="just">
              <a:buFont typeface="Arial" pitchFamily="34" charset="0"/>
              <a:buChar char="•"/>
            </a:pPr>
            <a:r>
              <a:rPr lang="it-IT" dirty="0">
                <a:latin typeface="Lora Regular" charset="0"/>
              </a:rPr>
              <a:t>FEATURE: si tratta di che cosa si sta misurando</a:t>
            </a:r>
          </a:p>
          <a:p>
            <a:pPr marL="285750" indent="-285750" algn="just">
              <a:buFont typeface="Arial" pitchFamily="34" charset="0"/>
              <a:buChar char="•"/>
            </a:pPr>
            <a:r>
              <a:rPr lang="it-IT" dirty="0">
                <a:latin typeface="Lora Regular" charset="0"/>
              </a:rPr>
              <a:t>DEVICE: si tratta di un dispositivo che può misurare una certa feature su una determinata thing</a:t>
            </a:r>
          </a:p>
          <a:p>
            <a:pPr marL="285750" indent="-285750" algn="just">
              <a:buFont typeface="Arial" pitchFamily="34" charset="0"/>
              <a:buChar char="•"/>
            </a:pPr>
            <a:r>
              <a:rPr lang="it-IT" dirty="0">
                <a:latin typeface="Lora Regular" charset="0"/>
              </a:rPr>
              <a:t>MEASUREMENT: si tratta di una misura effettuata da un device per una certa dimensione feature su una determinata thing</a:t>
            </a:r>
          </a:p>
        </p:txBody>
      </p:sp>
      <p:cxnSp>
        <p:nvCxnSpPr>
          <p:cNvPr id="4" name="Connettore 2 3"/>
          <p:cNvCxnSpPr>
            <a:stCxn id="160" idx="2"/>
            <a:endCxn id="2" idx="0"/>
          </p:cNvCxnSpPr>
          <p:nvPr/>
        </p:nvCxnSpPr>
        <p:spPr>
          <a:xfrm>
            <a:off x="6231626" y="2351724"/>
            <a:ext cx="2" cy="265702"/>
          </a:xfrm>
          <a:prstGeom prst="straightConnector1">
            <a:avLst/>
          </a:prstGeom>
          <a:ln>
            <a:solidFill>
              <a:schemeClr val="bg2"/>
            </a:solidFill>
            <a:tailEnd type="arrow"/>
          </a:ln>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754650" y="554175"/>
            <a:ext cx="7634700" cy="104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dirty="0"/>
              <a:t>Come realizzare la comunicazione tra hardware e Measurify?</a:t>
            </a:r>
            <a:endParaRPr dirty="0"/>
          </a:p>
        </p:txBody>
      </p:sp>
      <p:pic>
        <p:nvPicPr>
          <p:cNvPr id="166" name="Google Shape;166;p17"/>
          <p:cNvPicPr preferRelativeResize="0"/>
          <p:nvPr/>
        </p:nvPicPr>
        <p:blipFill>
          <a:blip r:embed="rId3">
            <a:alphaModFix/>
          </a:blip>
          <a:stretch>
            <a:fillRect/>
          </a:stretch>
        </p:blipFill>
        <p:spPr>
          <a:xfrm>
            <a:off x="4572000" y="2756525"/>
            <a:ext cx="1266000" cy="1266000"/>
          </a:xfrm>
          <a:prstGeom prst="rect">
            <a:avLst/>
          </a:prstGeom>
          <a:noFill/>
          <a:ln>
            <a:noFill/>
          </a:ln>
        </p:spPr>
      </p:pic>
      <p:sp>
        <p:nvSpPr>
          <p:cNvPr id="167" name="Google Shape;167;p17"/>
          <p:cNvSpPr txBox="1"/>
          <p:nvPr/>
        </p:nvSpPr>
        <p:spPr>
          <a:xfrm>
            <a:off x="4572000" y="3278650"/>
            <a:ext cx="1266000" cy="4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b="1">
                <a:latin typeface="Lora"/>
                <a:ea typeface="Lora"/>
                <a:cs typeface="Lora"/>
                <a:sym typeface="Lora"/>
              </a:rPr>
              <a:t>MEASURIFY</a:t>
            </a:r>
            <a:endParaRPr b="1">
              <a:latin typeface="Lora"/>
              <a:ea typeface="Lora"/>
              <a:cs typeface="Lora"/>
              <a:sym typeface="Lora"/>
            </a:endParaRPr>
          </a:p>
        </p:txBody>
      </p:sp>
      <p:sp>
        <p:nvSpPr>
          <p:cNvPr id="168" name="Google Shape;168;p17"/>
          <p:cNvSpPr/>
          <p:nvPr/>
        </p:nvSpPr>
        <p:spPr>
          <a:xfrm>
            <a:off x="5944450" y="1686025"/>
            <a:ext cx="1774800" cy="631800"/>
          </a:xfrm>
          <a:prstGeom prst="rect">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7"/>
          <p:cNvSpPr txBox="1"/>
          <p:nvPr/>
        </p:nvSpPr>
        <p:spPr>
          <a:xfrm>
            <a:off x="6031750" y="1808575"/>
            <a:ext cx="1600200" cy="38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a:latin typeface="Lora"/>
                <a:ea typeface="Lora"/>
                <a:cs typeface="Lora"/>
                <a:sym typeface="Lora"/>
              </a:rPr>
              <a:t>EDGE ENGINE</a:t>
            </a:r>
            <a:endParaRPr b="1">
              <a:latin typeface="Lora"/>
              <a:ea typeface="Lora"/>
              <a:cs typeface="Lora"/>
              <a:sym typeface="Lora"/>
            </a:endParaRPr>
          </a:p>
        </p:txBody>
      </p:sp>
      <p:pic>
        <p:nvPicPr>
          <p:cNvPr id="170" name="Google Shape;170;p17"/>
          <p:cNvPicPr preferRelativeResize="0"/>
          <p:nvPr/>
        </p:nvPicPr>
        <p:blipFill>
          <a:blip r:embed="rId4">
            <a:alphaModFix/>
          </a:blip>
          <a:stretch>
            <a:fillRect/>
          </a:stretch>
        </p:blipFill>
        <p:spPr>
          <a:xfrm>
            <a:off x="7558100" y="2722050"/>
            <a:ext cx="1334951" cy="1334951"/>
          </a:xfrm>
          <a:prstGeom prst="rect">
            <a:avLst/>
          </a:prstGeom>
          <a:noFill/>
          <a:ln>
            <a:noFill/>
          </a:ln>
        </p:spPr>
      </p:pic>
      <p:cxnSp>
        <p:nvCxnSpPr>
          <p:cNvPr id="171" name="Google Shape;171;p17"/>
          <p:cNvCxnSpPr>
            <a:stCxn id="166" idx="0"/>
            <a:endCxn id="168" idx="1"/>
          </p:cNvCxnSpPr>
          <p:nvPr/>
        </p:nvCxnSpPr>
        <p:spPr>
          <a:xfrm rot="10800000" flipH="1">
            <a:off x="5205000" y="2002025"/>
            <a:ext cx="739500" cy="754500"/>
          </a:xfrm>
          <a:prstGeom prst="straightConnector1">
            <a:avLst/>
          </a:prstGeom>
          <a:noFill/>
          <a:ln w="9525" cap="flat" cmpd="sng">
            <a:solidFill>
              <a:schemeClr val="dk2"/>
            </a:solidFill>
            <a:prstDash val="solid"/>
            <a:round/>
            <a:headEnd type="none" w="med" len="med"/>
            <a:tailEnd type="triangle" w="med" len="med"/>
          </a:ln>
        </p:spPr>
      </p:cxnSp>
      <p:cxnSp>
        <p:nvCxnSpPr>
          <p:cNvPr id="172" name="Google Shape;172;p17"/>
          <p:cNvCxnSpPr>
            <a:stCxn id="168" idx="3"/>
            <a:endCxn id="170" idx="0"/>
          </p:cNvCxnSpPr>
          <p:nvPr/>
        </p:nvCxnSpPr>
        <p:spPr>
          <a:xfrm>
            <a:off x="7719250" y="2001925"/>
            <a:ext cx="506400" cy="720000"/>
          </a:xfrm>
          <a:prstGeom prst="straightConnector1">
            <a:avLst/>
          </a:prstGeom>
          <a:noFill/>
          <a:ln w="9525" cap="flat" cmpd="sng">
            <a:solidFill>
              <a:schemeClr val="dk2"/>
            </a:solidFill>
            <a:prstDash val="solid"/>
            <a:round/>
            <a:headEnd type="none" w="med" len="med"/>
            <a:tailEnd type="triangle" w="med" len="med"/>
          </a:ln>
        </p:spPr>
      </p:cxnSp>
      <p:cxnSp>
        <p:nvCxnSpPr>
          <p:cNvPr id="173" name="Google Shape;173;p17"/>
          <p:cNvCxnSpPr>
            <a:stCxn id="168" idx="1"/>
            <a:endCxn id="166" idx="0"/>
          </p:cNvCxnSpPr>
          <p:nvPr/>
        </p:nvCxnSpPr>
        <p:spPr>
          <a:xfrm flipH="1">
            <a:off x="5204950" y="2001925"/>
            <a:ext cx="739500" cy="75450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74;p17"/>
          <p:cNvCxnSpPr>
            <a:stCxn id="170" idx="0"/>
            <a:endCxn id="168" idx="3"/>
          </p:cNvCxnSpPr>
          <p:nvPr/>
        </p:nvCxnSpPr>
        <p:spPr>
          <a:xfrm rot="10800000">
            <a:off x="7719175" y="2002050"/>
            <a:ext cx="506400" cy="720000"/>
          </a:xfrm>
          <a:prstGeom prst="straightConnector1">
            <a:avLst/>
          </a:prstGeom>
          <a:noFill/>
          <a:ln w="9525" cap="flat" cmpd="sng">
            <a:solidFill>
              <a:schemeClr val="dk2"/>
            </a:solidFill>
            <a:prstDash val="solid"/>
            <a:round/>
            <a:headEnd type="none" w="med" len="med"/>
            <a:tailEnd type="triangle" w="med" len="med"/>
          </a:ln>
        </p:spPr>
      </p:cxnSp>
      <p:sp>
        <p:nvSpPr>
          <p:cNvPr id="175" name="Google Shape;175;p17"/>
          <p:cNvSpPr txBox="1"/>
          <p:nvPr/>
        </p:nvSpPr>
        <p:spPr>
          <a:xfrm>
            <a:off x="598350" y="1808575"/>
            <a:ext cx="3720600" cy="12177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a:latin typeface="Lora"/>
                <a:ea typeface="Lora"/>
                <a:cs typeface="Lora"/>
                <a:sym typeface="Lora"/>
              </a:rPr>
              <a:t>Edge engine è un’applicazione scritta in codice C standard e può essere  compilata per board con microcontrollore, come Arduino, o per piattaforme desktop, come Linux, Windows e MacOS.</a:t>
            </a:r>
            <a:endParaRPr>
              <a:latin typeface="Lora"/>
              <a:ea typeface="Lora"/>
              <a:cs typeface="Lora"/>
              <a:sym typeface="Lora"/>
            </a:endParaRPr>
          </a:p>
          <a:p>
            <a:pPr marL="0" lvl="0" indent="0" algn="just" rtl="0">
              <a:spcBef>
                <a:spcPts val="0"/>
              </a:spcBef>
              <a:spcAft>
                <a:spcPts val="0"/>
              </a:spcAft>
              <a:buNone/>
            </a:pPr>
            <a:endParaRPr>
              <a:latin typeface="Lora"/>
              <a:ea typeface="Lora"/>
              <a:cs typeface="Lora"/>
              <a:sym typeface="Lora"/>
            </a:endParaRPr>
          </a:p>
        </p:txBody>
      </p:sp>
      <p:sp>
        <p:nvSpPr>
          <p:cNvPr id="176" name="Google Shape;176;p17"/>
          <p:cNvSpPr txBox="1"/>
          <p:nvPr/>
        </p:nvSpPr>
        <p:spPr>
          <a:xfrm>
            <a:off x="529350" y="3452000"/>
            <a:ext cx="3858600" cy="1335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a:latin typeface="Lora"/>
                <a:ea typeface="Lora"/>
                <a:cs typeface="Lora"/>
                <a:sym typeface="Lora"/>
              </a:rPr>
              <a:t>Avvalersi di uno strumento come Edge Engine è stato di molto aiuto nella programmazione del sistema. Tale libreria ha permesso di semplificare, da parte di noi utilizzatori, la comunicazione tra Measurify e il sensore.</a:t>
            </a:r>
            <a:endParaRPr>
              <a:latin typeface="Lora"/>
              <a:ea typeface="Lora"/>
              <a:cs typeface="Lora"/>
              <a:sym typeface="Lora"/>
            </a:endParaRPr>
          </a:p>
          <a:p>
            <a:pPr marL="0" lvl="0" indent="0" algn="l" rtl="0">
              <a:spcBef>
                <a:spcPts val="0"/>
              </a:spcBef>
              <a:spcAft>
                <a:spcPts val="0"/>
              </a:spcAft>
              <a:buNone/>
            </a:pPr>
            <a:endParaRPr>
              <a:latin typeface="Calibri"/>
              <a:ea typeface="Calibri"/>
              <a:cs typeface="Calibri"/>
              <a:sym typeface="Calibri"/>
            </a:endParaRPr>
          </a:p>
        </p:txBody>
      </p:sp>
      <p:cxnSp>
        <p:nvCxnSpPr>
          <p:cNvPr id="177" name="Google Shape;177;p17"/>
          <p:cNvCxnSpPr>
            <a:stCxn id="175" idx="2"/>
            <a:endCxn id="176" idx="0"/>
          </p:cNvCxnSpPr>
          <p:nvPr/>
        </p:nvCxnSpPr>
        <p:spPr>
          <a:xfrm>
            <a:off x="2458650" y="3026275"/>
            <a:ext cx="0" cy="4257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18"/>
          <p:cNvSpPr txBox="1">
            <a:spLocks noGrp="1"/>
          </p:cNvSpPr>
          <p:nvPr>
            <p:ph type="title"/>
          </p:nvPr>
        </p:nvSpPr>
        <p:spPr>
          <a:xfrm>
            <a:off x="977250" y="437675"/>
            <a:ext cx="7189500"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Quali sono gli obiettivi nella progettazione dell’applicazione?</a:t>
            </a:r>
            <a:endParaRPr/>
          </a:p>
        </p:txBody>
      </p:sp>
      <p:sp>
        <p:nvSpPr>
          <p:cNvPr id="183" name="Google Shape;183;p18"/>
          <p:cNvSpPr txBox="1"/>
          <p:nvPr/>
        </p:nvSpPr>
        <p:spPr>
          <a:xfrm>
            <a:off x="1818225" y="1476638"/>
            <a:ext cx="5396700" cy="379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a:latin typeface="Lora"/>
                <a:ea typeface="Lora"/>
                <a:cs typeface="Lora"/>
                <a:sym typeface="Lora"/>
              </a:rPr>
              <a:t>L’applicazione deve rispondere a due caratteristiche principali</a:t>
            </a:r>
            <a:endParaRPr>
              <a:latin typeface="Lora"/>
              <a:ea typeface="Lora"/>
              <a:cs typeface="Lora"/>
              <a:sym typeface="Lora"/>
            </a:endParaRPr>
          </a:p>
          <a:p>
            <a:pPr marL="0" lvl="0" indent="0" algn="just" rtl="0">
              <a:spcBef>
                <a:spcPts val="0"/>
              </a:spcBef>
              <a:spcAft>
                <a:spcPts val="0"/>
              </a:spcAft>
              <a:buNone/>
            </a:pPr>
            <a:endParaRPr>
              <a:latin typeface="Lora"/>
              <a:ea typeface="Lora"/>
              <a:cs typeface="Lora"/>
              <a:sym typeface="Lora"/>
            </a:endParaRPr>
          </a:p>
        </p:txBody>
      </p:sp>
      <p:sp>
        <p:nvSpPr>
          <p:cNvPr id="184" name="Google Shape;184;p18"/>
          <p:cNvSpPr txBox="1"/>
          <p:nvPr/>
        </p:nvSpPr>
        <p:spPr>
          <a:xfrm>
            <a:off x="1164600" y="2191950"/>
            <a:ext cx="23589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a:latin typeface="Lora"/>
                <a:ea typeface="Lora"/>
                <a:cs typeface="Lora"/>
                <a:sym typeface="Lora"/>
              </a:rPr>
              <a:t>ACCESSO A MEASURIFY</a:t>
            </a:r>
            <a:endParaRPr b="1">
              <a:latin typeface="Lora"/>
              <a:ea typeface="Lora"/>
              <a:cs typeface="Lora"/>
              <a:sym typeface="Lora"/>
            </a:endParaRPr>
          </a:p>
        </p:txBody>
      </p:sp>
      <p:sp>
        <p:nvSpPr>
          <p:cNvPr id="185" name="Google Shape;185;p18"/>
          <p:cNvSpPr txBox="1"/>
          <p:nvPr/>
        </p:nvSpPr>
        <p:spPr>
          <a:xfrm>
            <a:off x="5877900" y="2176588"/>
            <a:ext cx="2157300" cy="37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b="1">
                <a:latin typeface="Lora"/>
                <a:ea typeface="Lora"/>
                <a:cs typeface="Lora"/>
                <a:sym typeface="Lora"/>
              </a:rPr>
              <a:t>NOTIFICHE PUSH</a:t>
            </a:r>
            <a:endParaRPr b="1">
              <a:latin typeface="Lora"/>
              <a:ea typeface="Lora"/>
              <a:cs typeface="Lora"/>
              <a:sym typeface="Lora"/>
            </a:endParaRPr>
          </a:p>
        </p:txBody>
      </p:sp>
      <p:cxnSp>
        <p:nvCxnSpPr>
          <p:cNvPr id="186" name="Google Shape;186;p18"/>
          <p:cNvCxnSpPr>
            <a:stCxn id="183" idx="2"/>
            <a:endCxn id="184" idx="0"/>
          </p:cNvCxnSpPr>
          <p:nvPr/>
        </p:nvCxnSpPr>
        <p:spPr>
          <a:xfrm flipH="1">
            <a:off x="2343975" y="1856438"/>
            <a:ext cx="2172600" cy="335400"/>
          </a:xfrm>
          <a:prstGeom prst="straightConnector1">
            <a:avLst/>
          </a:prstGeom>
          <a:noFill/>
          <a:ln w="19050" cap="flat" cmpd="sng">
            <a:solidFill>
              <a:srgbClr val="000000"/>
            </a:solidFill>
            <a:prstDash val="solid"/>
            <a:round/>
            <a:headEnd type="none" w="med" len="med"/>
            <a:tailEnd type="triangle" w="med" len="med"/>
          </a:ln>
        </p:spPr>
      </p:cxnSp>
      <p:cxnSp>
        <p:nvCxnSpPr>
          <p:cNvPr id="187" name="Google Shape;187;p18"/>
          <p:cNvCxnSpPr>
            <a:stCxn id="183" idx="2"/>
            <a:endCxn id="185" idx="0"/>
          </p:cNvCxnSpPr>
          <p:nvPr/>
        </p:nvCxnSpPr>
        <p:spPr>
          <a:xfrm>
            <a:off x="4516575" y="1856438"/>
            <a:ext cx="2439900" cy="320100"/>
          </a:xfrm>
          <a:prstGeom prst="straightConnector1">
            <a:avLst/>
          </a:prstGeom>
          <a:noFill/>
          <a:ln w="19050" cap="flat" cmpd="sng">
            <a:solidFill>
              <a:srgbClr val="000000"/>
            </a:solidFill>
            <a:prstDash val="solid"/>
            <a:round/>
            <a:headEnd type="none" w="med" len="med"/>
            <a:tailEnd type="triangle" w="med" len="med"/>
          </a:ln>
        </p:spPr>
      </p:cxnSp>
      <p:sp>
        <p:nvSpPr>
          <p:cNvPr id="188" name="Google Shape;188;p18"/>
          <p:cNvSpPr txBox="1"/>
          <p:nvPr/>
        </p:nvSpPr>
        <p:spPr>
          <a:xfrm>
            <a:off x="419100" y="2876550"/>
            <a:ext cx="3849900" cy="18066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it">
                <a:latin typeface="Lora"/>
                <a:ea typeface="Lora"/>
                <a:cs typeface="Lora"/>
                <a:sym typeface="Lora"/>
              </a:rPr>
              <a:t>Tramite la schermata di Login, l’utente fa l’accesso alla propria area riservata di Measurify, attraverso le proprie credenziali. Una volta che l’accesso è andato a buon fine, l’applicazione ha ottenuto il token per l’ambiente Measurify. Tramite request HTTP fatte a Measurify, l’applicazione è in grado di mostrare il body dell’area riservata</a:t>
            </a:r>
            <a:endParaRPr>
              <a:latin typeface="Lora"/>
              <a:ea typeface="Lora"/>
              <a:cs typeface="Lora"/>
              <a:sym typeface="Lora"/>
            </a:endParaRPr>
          </a:p>
        </p:txBody>
      </p:sp>
      <p:sp>
        <p:nvSpPr>
          <p:cNvPr id="189" name="Google Shape;189;p18"/>
          <p:cNvSpPr txBox="1"/>
          <p:nvPr/>
        </p:nvSpPr>
        <p:spPr>
          <a:xfrm>
            <a:off x="5121300" y="2876550"/>
            <a:ext cx="3670500" cy="18642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just" rtl="0">
              <a:spcBef>
                <a:spcPts val="0"/>
              </a:spcBef>
              <a:spcAft>
                <a:spcPts val="0"/>
              </a:spcAft>
              <a:buNone/>
            </a:pPr>
            <a:r>
              <a:rPr lang="it" dirty="0">
                <a:latin typeface="Lora"/>
                <a:ea typeface="Lora"/>
                <a:cs typeface="Lora"/>
                <a:sym typeface="Lora"/>
              </a:rPr>
              <a:t>Attraverso il servizio di Google, Firebase Cloud Messaging, sono state implementate le notifiche push, fondamentali per ricevere le notifiche in tempo reale. Le notifiche push permettono di ricevere la notifica di una nuova presenza nonostante l’applicazione non sia attiva</a:t>
            </a:r>
            <a:endParaRPr dirty="0">
              <a:latin typeface="Lora"/>
              <a:ea typeface="Lora"/>
              <a:cs typeface="Lora"/>
              <a:sym typeface="Lora"/>
            </a:endParaRPr>
          </a:p>
        </p:txBody>
      </p:sp>
      <p:cxnSp>
        <p:nvCxnSpPr>
          <p:cNvPr id="190" name="Google Shape;190;p18"/>
          <p:cNvCxnSpPr>
            <a:stCxn id="184" idx="2"/>
            <a:endCxn id="188" idx="0"/>
          </p:cNvCxnSpPr>
          <p:nvPr/>
        </p:nvCxnSpPr>
        <p:spPr>
          <a:xfrm>
            <a:off x="2344050" y="2571750"/>
            <a:ext cx="0" cy="304800"/>
          </a:xfrm>
          <a:prstGeom prst="straightConnector1">
            <a:avLst/>
          </a:prstGeom>
          <a:noFill/>
          <a:ln w="19050" cap="flat" cmpd="sng">
            <a:solidFill>
              <a:srgbClr val="000000"/>
            </a:solidFill>
            <a:prstDash val="solid"/>
            <a:round/>
            <a:headEnd type="none" w="med" len="med"/>
            <a:tailEnd type="triangle" w="med" len="med"/>
          </a:ln>
        </p:spPr>
      </p:cxnSp>
      <p:cxnSp>
        <p:nvCxnSpPr>
          <p:cNvPr id="191" name="Google Shape;191;p18"/>
          <p:cNvCxnSpPr>
            <a:stCxn id="185" idx="2"/>
            <a:endCxn id="189" idx="0"/>
          </p:cNvCxnSpPr>
          <p:nvPr/>
        </p:nvCxnSpPr>
        <p:spPr>
          <a:xfrm>
            <a:off x="6956550" y="2556388"/>
            <a:ext cx="0" cy="3201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9"/>
          <p:cNvSpPr txBox="1">
            <a:spLocks noGrp="1"/>
          </p:cNvSpPr>
          <p:nvPr>
            <p:ph type="title"/>
          </p:nvPr>
        </p:nvSpPr>
        <p:spPr>
          <a:xfrm>
            <a:off x="819150" y="357625"/>
            <a:ext cx="7505700" cy="74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Strumenti base per l’applicazione </a:t>
            </a:r>
            <a:endParaRPr/>
          </a:p>
        </p:txBody>
      </p:sp>
      <p:sp>
        <p:nvSpPr>
          <p:cNvPr id="198" name="Google Shape;198;p19"/>
          <p:cNvSpPr txBox="1"/>
          <p:nvPr/>
        </p:nvSpPr>
        <p:spPr>
          <a:xfrm>
            <a:off x="713425" y="1023950"/>
            <a:ext cx="4510500" cy="3751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a:latin typeface="Lora"/>
                <a:ea typeface="Lora"/>
                <a:cs typeface="Lora"/>
                <a:sym typeface="Lora"/>
              </a:rPr>
              <a:t>La creazione dell’applicazione è stata possibile tramite lo strumento </a:t>
            </a:r>
            <a:r>
              <a:rPr lang="it" b="1">
                <a:latin typeface="Lora"/>
                <a:ea typeface="Lora"/>
                <a:cs typeface="Lora"/>
                <a:sym typeface="Lora"/>
              </a:rPr>
              <a:t>FLUTTER</a:t>
            </a:r>
            <a:r>
              <a:rPr lang="it">
                <a:latin typeface="Lora"/>
                <a:ea typeface="Lora"/>
                <a:cs typeface="Lora"/>
                <a:sym typeface="Lora"/>
              </a:rPr>
              <a:t>: è un frame-work opensource creato da Google per la creazione di interfacce native per Android e iOS. </a:t>
            </a:r>
            <a:endParaRPr>
              <a:latin typeface="Lora"/>
              <a:ea typeface="Lora"/>
              <a:cs typeface="Lora"/>
              <a:sym typeface="Lora"/>
            </a:endParaRPr>
          </a:p>
          <a:p>
            <a:pPr marL="0" lvl="0" indent="0" algn="just" rtl="0">
              <a:spcBef>
                <a:spcPts val="0"/>
              </a:spcBef>
              <a:spcAft>
                <a:spcPts val="0"/>
              </a:spcAft>
              <a:buNone/>
            </a:pPr>
            <a:r>
              <a:rPr lang="it">
                <a:latin typeface="Lora"/>
                <a:ea typeface="Lora"/>
                <a:cs typeface="Lora"/>
                <a:sym typeface="Lora"/>
              </a:rPr>
              <a:t>L’applicazione è stata pensata e realizzata su due livelli:</a:t>
            </a:r>
            <a:endParaRPr>
              <a:latin typeface="Lora"/>
              <a:ea typeface="Lora"/>
              <a:cs typeface="Lora"/>
              <a:sym typeface="Lora"/>
            </a:endParaRPr>
          </a:p>
          <a:p>
            <a:pPr marL="457200" lvl="0" indent="-317500" algn="just" rtl="0">
              <a:spcBef>
                <a:spcPts val="0"/>
              </a:spcBef>
              <a:spcAft>
                <a:spcPts val="0"/>
              </a:spcAft>
              <a:buSzPts val="1400"/>
              <a:buFont typeface="Lora"/>
              <a:buChar char="●"/>
            </a:pPr>
            <a:r>
              <a:rPr lang="it">
                <a:latin typeface="Lora"/>
                <a:ea typeface="Lora"/>
                <a:cs typeface="Lora"/>
                <a:sym typeface="Lora"/>
              </a:rPr>
              <a:t>LOGIN: permette l’accesso a Measurify e nel caso di credenziali errate non permette l’accesso</a:t>
            </a:r>
            <a:endParaRPr>
              <a:latin typeface="Lora"/>
              <a:ea typeface="Lora"/>
              <a:cs typeface="Lora"/>
              <a:sym typeface="Lora"/>
            </a:endParaRPr>
          </a:p>
          <a:p>
            <a:pPr marL="457200" lvl="0" indent="-317500" algn="just" rtl="0">
              <a:spcBef>
                <a:spcPts val="0"/>
              </a:spcBef>
              <a:spcAft>
                <a:spcPts val="0"/>
              </a:spcAft>
              <a:buSzPts val="1400"/>
              <a:buFont typeface="Lora"/>
              <a:buChar char="●"/>
            </a:pPr>
            <a:r>
              <a:rPr lang="it">
                <a:latin typeface="Lora"/>
                <a:ea typeface="Lora"/>
                <a:cs typeface="Lora"/>
                <a:sym typeface="Lora"/>
              </a:rPr>
              <a:t>HOME e SETTING:</a:t>
            </a:r>
            <a:endParaRPr>
              <a:latin typeface="Lora"/>
              <a:ea typeface="Lora"/>
              <a:cs typeface="Lora"/>
              <a:sym typeface="Lora"/>
            </a:endParaRPr>
          </a:p>
          <a:p>
            <a:pPr marL="914400" lvl="1" indent="-317500" algn="just" rtl="0">
              <a:spcBef>
                <a:spcPts val="0"/>
              </a:spcBef>
              <a:spcAft>
                <a:spcPts val="0"/>
              </a:spcAft>
              <a:buSzPts val="1400"/>
              <a:buFont typeface="Lora"/>
              <a:buChar char="○"/>
            </a:pPr>
            <a:r>
              <a:rPr lang="it">
                <a:latin typeface="Lora"/>
                <a:ea typeface="Lora"/>
                <a:cs typeface="Lora"/>
                <a:sym typeface="Lora"/>
              </a:rPr>
              <a:t>HOME: mostra le stanze attive e tramite un bottone, mostra la history delle presenze collezionate</a:t>
            </a:r>
            <a:endParaRPr>
              <a:latin typeface="Lora"/>
              <a:ea typeface="Lora"/>
              <a:cs typeface="Lora"/>
              <a:sym typeface="Lora"/>
            </a:endParaRPr>
          </a:p>
          <a:p>
            <a:pPr marL="914400" lvl="1" indent="-317500" algn="just" rtl="0">
              <a:spcBef>
                <a:spcPts val="0"/>
              </a:spcBef>
              <a:spcAft>
                <a:spcPts val="0"/>
              </a:spcAft>
              <a:buSzPts val="1400"/>
              <a:buFont typeface="Lora"/>
              <a:buChar char="○"/>
            </a:pPr>
            <a:r>
              <a:rPr lang="it">
                <a:latin typeface="Lora"/>
                <a:ea typeface="Lora"/>
                <a:cs typeface="Lora"/>
                <a:sym typeface="Lora"/>
              </a:rPr>
              <a:t>SETTING: permette di sottoscrivere una subscription, necessaria a Measurify per attivare le notifiche push sul dispositivo scelto</a:t>
            </a:r>
            <a:endParaRPr>
              <a:latin typeface="Lora"/>
              <a:ea typeface="Lora"/>
              <a:cs typeface="Lora"/>
              <a:sym typeface="Lora"/>
            </a:endParaRPr>
          </a:p>
        </p:txBody>
      </p:sp>
      <p:pic>
        <p:nvPicPr>
          <p:cNvPr id="2" name="VideoSchermat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19995" y="956499"/>
            <a:ext cx="1943051" cy="3886102"/>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Dimostrazione del funzionamento</a:t>
            </a:r>
            <a:endParaRPr/>
          </a:p>
        </p:txBody>
      </p:sp>
      <p:pic>
        <p:nvPicPr>
          <p:cNvPr id="3" name="Videodefinitivo">
            <a:hlinkClick r:id="" action="ppaction://media"/>
            <a:extLst>
              <a:ext uri="{FF2B5EF4-FFF2-40B4-BE49-F238E27FC236}">
                <a16:creationId xmlns:a16="http://schemas.microsoft.com/office/drawing/2014/main" id="{3D13A327-F4F6-453B-9E36-909F7DECB1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40061" y="1389033"/>
            <a:ext cx="5863878" cy="3298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1"/>
          <p:cNvSpPr txBox="1">
            <a:spLocks noGrp="1"/>
          </p:cNvSpPr>
          <p:nvPr>
            <p:ph type="title"/>
          </p:nvPr>
        </p:nvSpPr>
        <p:spPr>
          <a:xfrm>
            <a:off x="819150" y="529800"/>
            <a:ext cx="7505700" cy="9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Conclusioni</a:t>
            </a:r>
            <a:endParaRPr/>
          </a:p>
        </p:txBody>
      </p:sp>
      <p:sp>
        <p:nvSpPr>
          <p:cNvPr id="209" name="Google Shape;209;p21"/>
          <p:cNvSpPr txBox="1">
            <a:spLocks noGrp="1"/>
          </p:cNvSpPr>
          <p:nvPr>
            <p:ph type="body" idx="1"/>
          </p:nvPr>
        </p:nvSpPr>
        <p:spPr>
          <a:xfrm>
            <a:off x="819150" y="1392375"/>
            <a:ext cx="7505700" cy="1012500"/>
          </a:xfrm>
          <a:prstGeom prst="rect">
            <a:avLst/>
          </a:prstGeom>
        </p:spPr>
        <p:txBody>
          <a:bodyPr spcFirstLastPara="1" wrap="square" lIns="91425" tIns="91425" rIns="91425" bIns="91425" anchor="t" anchorCtr="0">
            <a:noAutofit/>
          </a:bodyPr>
          <a:lstStyle/>
          <a:p>
            <a:pPr marL="0" lvl="0" indent="0" algn="just" rtl="0">
              <a:spcBef>
                <a:spcPts val="0"/>
              </a:spcBef>
              <a:spcAft>
                <a:spcPts val="1600"/>
              </a:spcAft>
              <a:buNone/>
            </a:pPr>
            <a:r>
              <a:rPr lang="it" sz="1400" dirty="0">
                <a:solidFill>
                  <a:srgbClr val="000000"/>
                </a:solidFill>
                <a:latin typeface="Lora"/>
                <a:ea typeface="Lora"/>
                <a:cs typeface="Lora"/>
                <a:sym typeface="Lora"/>
              </a:rPr>
              <a:t>Il sistema ha risposto a tutte le caratteristiche che abbiamo considerato, tuttavia alcuni aspetti sono stati trascurati e ci sono sicuramente delle implementazioni possibili che migliorerebbero il sistema stesso. </a:t>
            </a:r>
            <a:endParaRPr sz="1400" dirty="0">
              <a:solidFill>
                <a:srgbClr val="000000"/>
              </a:solidFill>
              <a:latin typeface="Lora"/>
              <a:ea typeface="Lora"/>
              <a:cs typeface="Lora"/>
              <a:sym typeface="Lora"/>
            </a:endParaRPr>
          </a:p>
        </p:txBody>
      </p:sp>
      <p:sp>
        <p:nvSpPr>
          <p:cNvPr id="210" name="Google Shape;210;p21"/>
          <p:cNvSpPr txBox="1"/>
          <p:nvPr/>
        </p:nvSpPr>
        <p:spPr>
          <a:xfrm>
            <a:off x="819150" y="2801800"/>
            <a:ext cx="2853600" cy="15648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dirty="0">
                <a:latin typeface="Lora"/>
                <a:ea typeface="Lora"/>
                <a:cs typeface="Lora"/>
                <a:sym typeface="Lora"/>
              </a:rPr>
              <a:t>I consumi sono un aspetto che è stato consciamente trascurato, ma sicuramente nell’ottica di rendere questo progetto funzionale dovrebbero essere presi in considerazione</a:t>
            </a:r>
            <a:endParaRPr dirty="0">
              <a:latin typeface="Lora"/>
              <a:ea typeface="Lora"/>
              <a:cs typeface="Lora"/>
              <a:sym typeface="Lora"/>
            </a:endParaRPr>
          </a:p>
        </p:txBody>
      </p:sp>
      <p:sp>
        <p:nvSpPr>
          <p:cNvPr id="211" name="Google Shape;211;p21"/>
          <p:cNvSpPr txBox="1"/>
          <p:nvPr/>
        </p:nvSpPr>
        <p:spPr>
          <a:xfrm>
            <a:off x="4572000" y="2801800"/>
            <a:ext cx="4127100" cy="18354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it" dirty="0">
                <a:latin typeface="Lora"/>
                <a:ea typeface="Lora"/>
                <a:cs typeface="Lora"/>
                <a:sym typeface="Lora"/>
              </a:rPr>
              <a:t>Il progetto può essere migliorato e ampliato. Un primo esempio di miglioramento sarebbe l’implementazione di una videocamera che mostri cosa succede nella stanza nel momento in cui una nuova presenza viene collezionata. Si potrebbe anche pensare di aggiungere un componente hardware che, rilevata una nuova presenza, attivi un segnale acustico.</a:t>
            </a:r>
            <a:endParaRPr dirty="0">
              <a:latin typeface="Lora"/>
              <a:ea typeface="Lora"/>
              <a:cs typeface="Lora"/>
              <a:sym typeface="Lora"/>
            </a:endParaRPr>
          </a:p>
        </p:txBody>
      </p:sp>
      <p:cxnSp>
        <p:nvCxnSpPr>
          <p:cNvPr id="212" name="Google Shape;212;p21"/>
          <p:cNvCxnSpPr>
            <a:stCxn id="209" idx="2"/>
            <a:endCxn id="211" idx="0"/>
          </p:cNvCxnSpPr>
          <p:nvPr/>
        </p:nvCxnSpPr>
        <p:spPr>
          <a:xfrm>
            <a:off x="4572000" y="2404875"/>
            <a:ext cx="2063700" cy="396900"/>
          </a:xfrm>
          <a:prstGeom prst="straightConnector1">
            <a:avLst/>
          </a:prstGeom>
          <a:noFill/>
          <a:ln w="19050" cap="flat" cmpd="sng">
            <a:solidFill>
              <a:srgbClr val="000000"/>
            </a:solidFill>
            <a:prstDash val="solid"/>
            <a:round/>
            <a:headEnd type="none" w="med" len="med"/>
            <a:tailEnd type="triangle" w="med" len="med"/>
          </a:ln>
        </p:spPr>
      </p:cxnSp>
      <p:cxnSp>
        <p:nvCxnSpPr>
          <p:cNvPr id="213" name="Google Shape;213;p21"/>
          <p:cNvCxnSpPr>
            <a:stCxn id="209" idx="2"/>
            <a:endCxn id="210" idx="0"/>
          </p:cNvCxnSpPr>
          <p:nvPr/>
        </p:nvCxnSpPr>
        <p:spPr>
          <a:xfrm flipH="1">
            <a:off x="2246100" y="2404875"/>
            <a:ext cx="2325900" cy="396900"/>
          </a:xfrm>
          <a:prstGeom prst="straightConnector1">
            <a:avLst/>
          </a:prstGeom>
          <a:noFill/>
          <a:ln w="19050" cap="flat" cmpd="sng">
            <a:solidFill>
              <a:srgbClr val="000000"/>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1168</TotalTime>
  <Words>687</Words>
  <Application>Microsoft Office PowerPoint</Application>
  <PresentationFormat>On-screen Show (16:9)</PresentationFormat>
  <Paragraphs>45</Paragraphs>
  <Slides>10</Slides>
  <Notes>10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Nunito</vt:lpstr>
      <vt:lpstr>Lora</vt:lpstr>
      <vt:lpstr>Lora Regular</vt:lpstr>
      <vt:lpstr>Shift</vt:lpstr>
      <vt:lpstr>Progetto e implementazione di un sistema embedded per il controllo di presenza da remoto</vt:lpstr>
      <vt:lpstr>Scopo del progetto </vt:lpstr>
      <vt:lpstr>Schema Hardware</vt:lpstr>
      <vt:lpstr>Measurify</vt:lpstr>
      <vt:lpstr>Come realizzare la comunicazione tra hardware e Measurify?</vt:lpstr>
      <vt:lpstr>Quali sono gli obiettivi nella progettazione dell’applicazione?</vt:lpstr>
      <vt:lpstr>Strumenti base per l’applicazione </vt:lpstr>
      <vt:lpstr>Dimostrazione del funzionamento</vt:lpstr>
      <vt:lpstr>Conclusioni</vt:lpstr>
      <vt:lpstr>Grazie per la vostra 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e implementazione di un sistema embedded per il controllo di presenza da remoto</dc:title>
  <cp:lastModifiedBy>Laura Triglia</cp:lastModifiedBy>
  <cp:revision>12</cp:revision>
  <dcterms:modified xsi:type="dcterms:W3CDTF">2020-10-27T08:07:09Z</dcterms:modified>
</cp:coreProperties>
</file>